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"/>
  </p:notesMasterIdLst>
  <p:handoutMasterIdLst>
    <p:handoutMasterId r:id="rId19"/>
  </p:handoutMasterIdLst>
  <p:sldIdLst>
    <p:sldId id="256" r:id="rId3"/>
    <p:sldId id="463" r:id="rId4"/>
    <p:sldId id="496" r:id="rId6"/>
    <p:sldId id="538" r:id="rId7"/>
    <p:sldId id="497" r:id="rId8"/>
    <p:sldId id="527" r:id="rId9"/>
    <p:sldId id="528" r:id="rId10"/>
    <p:sldId id="532" r:id="rId11"/>
    <p:sldId id="530" r:id="rId12"/>
    <p:sldId id="531" r:id="rId13"/>
    <p:sldId id="535" r:id="rId14"/>
    <p:sldId id="480" r:id="rId15"/>
    <p:sldId id="487" r:id="rId16"/>
    <p:sldId id="523" r:id="rId17"/>
    <p:sldId id="402" r:id="rId18"/>
  </p:sldIdLst>
  <p:sldSz cx="17281525" cy="10440670"/>
  <p:notesSz cx="7103745" cy="10234295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微软雅黑" panose="020B0503020204020204" pitchFamily="34" charset="-122"/>
      <p:regular r:id="rId27"/>
    </p:embeddedFont>
    <p:embeddedFont>
      <p:font typeface="仿宋" panose="02010609060101010101" charset="-122"/>
      <p:regular r:id="rId28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203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405765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608965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81153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014730" algn="l" defTabSz="40576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1217295" algn="l" defTabSz="40576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1420495" algn="l" defTabSz="40576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1623060" algn="l" defTabSz="40576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5455"/>
    <a:srgbClr val="995055"/>
    <a:srgbClr val="FBEAD6"/>
    <a:srgbClr val="7D8C75"/>
    <a:srgbClr val="656565"/>
    <a:srgbClr val="D3D4CE"/>
    <a:srgbClr val="B6C5B2"/>
    <a:srgbClr val="DBCBB0"/>
    <a:srgbClr val="BFBFBF"/>
    <a:srgbClr val="9DA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 autoAdjust="0"/>
  </p:normalViewPr>
  <p:slideViewPr>
    <p:cSldViewPr snapToGrid="0">
      <p:cViewPr varScale="1">
        <p:scale>
          <a:sx n="75" d="100"/>
          <a:sy n="75" d="100"/>
        </p:scale>
        <p:origin x="-690" y="-96"/>
      </p:cViewPr>
      <p:guideLst>
        <p:guide orient="horz" pos="3156"/>
        <p:guide pos="54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font" Target="fonts/font6.fntdata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E7306C-20C8-47DF-A7A8-39DE76AAF8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77825" y="768350"/>
            <a:ext cx="63484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0B813-0720-40CB-9C0E-0CC50E33806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96116" y="3243477"/>
            <a:ext cx="14689296" cy="223804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592229" y="5916563"/>
            <a:ext cx="12097068" cy="266825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0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0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1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1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2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2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42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0C03-E7DB-4D4E-8A73-B3D3F134CC0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5A360-3CAC-4D83-957E-D99C7DE9EE4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65122" y="6709302"/>
            <a:ext cx="14689296" cy="2073696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65122" y="4425337"/>
            <a:ext cx="14689296" cy="2283966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025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050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19138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2163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5188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8213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11238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4263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F87A9-354A-4FD6-8D9A-A02B989293B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64077" y="2436235"/>
            <a:ext cx="7632673" cy="6890569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784777" y="2436235"/>
            <a:ext cx="7632673" cy="6890569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21E66-B63D-4102-B763-5F66D78DE36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64077" y="2337138"/>
            <a:ext cx="7635675" cy="974008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0250" indent="0">
              <a:buNone/>
              <a:defRPr sz="3200" b="1"/>
            </a:lvl2pPr>
            <a:lvl3pPr marL="1460500" indent="0">
              <a:buNone/>
              <a:defRPr sz="2900" b="1"/>
            </a:lvl3pPr>
            <a:lvl4pPr marL="2191385" indent="0">
              <a:buNone/>
              <a:defRPr sz="2600" b="1"/>
            </a:lvl4pPr>
            <a:lvl5pPr marL="2921635" indent="0">
              <a:buNone/>
              <a:defRPr sz="2600" b="1"/>
            </a:lvl5pPr>
            <a:lvl6pPr marL="3651885" indent="0">
              <a:buNone/>
              <a:defRPr sz="2600" b="1"/>
            </a:lvl6pPr>
            <a:lvl7pPr marL="4382135" indent="0">
              <a:buNone/>
              <a:defRPr sz="2600" b="1"/>
            </a:lvl7pPr>
            <a:lvl8pPr marL="5112385" indent="0">
              <a:buNone/>
              <a:defRPr sz="2600" b="1"/>
            </a:lvl8pPr>
            <a:lvl9pPr marL="5842635" indent="0">
              <a:buNone/>
              <a:defRPr sz="2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64077" y="3311147"/>
            <a:ext cx="7635675" cy="6015653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8778776" y="2337138"/>
            <a:ext cx="7638674" cy="974008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0250" indent="0">
              <a:buNone/>
              <a:defRPr sz="3200" b="1"/>
            </a:lvl2pPr>
            <a:lvl3pPr marL="1460500" indent="0">
              <a:buNone/>
              <a:defRPr sz="2900" b="1"/>
            </a:lvl3pPr>
            <a:lvl4pPr marL="2191385" indent="0">
              <a:buNone/>
              <a:defRPr sz="2600" b="1"/>
            </a:lvl4pPr>
            <a:lvl5pPr marL="2921635" indent="0">
              <a:buNone/>
              <a:defRPr sz="2600" b="1"/>
            </a:lvl5pPr>
            <a:lvl6pPr marL="3651885" indent="0">
              <a:buNone/>
              <a:defRPr sz="2600" b="1"/>
            </a:lvl6pPr>
            <a:lvl7pPr marL="4382135" indent="0">
              <a:buNone/>
              <a:defRPr sz="2600" b="1"/>
            </a:lvl7pPr>
            <a:lvl8pPr marL="5112385" indent="0">
              <a:buNone/>
              <a:defRPr sz="2600" b="1"/>
            </a:lvl8pPr>
            <a:lvl9pPr marL="5842635" indent="0">
              <a:buNone/>
              <a:defRPr sz="2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8778776" y="3311147"/>
            <a:ext cx="7638674" cy="6015653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14A42-7404-458D-A301-AA0EC2AC939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1C70D-DB75-4252-8EA3-F4BF9C1EE68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153E7-0AE2-4537-B52C-56BDFBB6976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4079" y="415706"/>
            <a:ext cx="5685503" cy="176916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56597" y="415707"/>
            <a:ext cx="9660852" cy="8911094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64079" y="2184877"/>
            <a:ext cx="5685503" cy="7141927"/>
          </a:xfrm>
        </p:spPr>
        <p:txBody>
          <a:bodyPr/>
          <a:lstStyle>
            <a:lvl1pPr marL="0" indent="0">
              <a:buNone/>
              <a:defRPr sz="2200"/>
            </a:lvl1pPr>
            <a:lvl2pPr marL="730250" indent="0">
              <a:buNone/>
              <a:defRPr sz="1900"/>
            </a:lvl2pPr>
            <a:lvl3pPr marL="1460500" indent="0">
              <a:buNone/>
              <a:defRPr sz="1600"/>
            </a:lvl3pPr>
            <a:lvl4pPr marL="2191385" indent="0">
              <a:buNone/>
              <a:defRPr sz="1400"/>
            </a:lvl4pPr>
            <a:lvl5pPr marL="2921635" indent="0">
              <a:buNone/>
              <a:defRPr sz="1400"/>
            </a:lvl5pPr>
            <a:lvl6pPr marL="3651885" indent="0">
              <a:buNone/>
              <a:defRPr sz="1400"/>
            </a:lvl6pPr>
            <a:lvl7pPr marL="4382135" indent="0">
              <a:buNone/>
              <a:defRPr sz="1400"/>
            </a:lvl7pPr>
            <a:lvl8pPr marL="5112385" indent="0">
              <a:buNone/>
              <a:defRPr sz="1400"/>
            </a:lvl8pPr>
            <a:lvl9pPr marL="5842635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F5030-EAEA-47B5-BC31-FF62A8FAE29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87301" y="7308692"/>
            <a:ext cx="10368915" cy="862832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387301" y="932925"/>
            <a:ext cx="10368915" cy="6264593"/>
          </a:xfrm>
        </p:spPr>
        <p:txBody>
          <a:bodyPr rtlCol="0">
            <a:normAutofit/>
          </a:bodyPr>
          <a:lstStyle>
            <a:lvl1pPr marL="0" indent="0">
              <a:buNone/>
              <a:defRPr sz="5100"/>
            </a:lvl1pPr>
            <a:lvl2pPr marL="730250" indent="0">
              <a:buNone/>
              <a:defRPr sz="4500"/>
            </a:lvl2pPr>
            <a:lvl3pPr marL="1460500" indent="0">
              <a:buNone/>
              <a:defRPr sz="3800"/>
            </a:lvl3pPr>
            <a:lvl4pPr marL="2191385" indent="0">
              <a:buNone/>
              <a:defRPr sz="3200"/>
            </a:lvl4pPr>
            <a:lvl5pPr marL="2921635" indent="0">
              <a:buNone/>
              <a:defRPr sz="3200"/>
            </a:lvl5pPr>
            <a:lvl6pPr marL="3651885" indent="0">
              <a:buNone/>
              <a:defRPr sz="3200"/>
            </a:lvl6pPr>
            <a:lvl7pPr marL="4382135" indent="0">
              <a:buNone/>
              <a:defRPr sz="3200"/>
            </a:lvl7pPr>
            <a:lvl8pPr marL="5112385" indent="0">
              <a:buNone/>
              <a:defRPr sz="3200"/>
            </a:lvl8pPr>
            <a:lvl9pPr marL="5842635" indent="0">
              <a:buNone/>
              <a:defRPr sz="32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387301" y="8171528"/>
            <a:ext cx="10368915" cy="1225365"/>
          </a:xfrm>
        </p:spPr>
        <p:txBody>
          <a:bodyPr/>
          <a:lstStyle>
            <a:lvl1pPr marL="0" indent="0">
              <a:buNone/>
              <a:defRPr sz="2200"/>
            </a:lvl1pPr>
            <a:lvl2pPr marL="730250" indent="0">
              <a:buNone/>
              <a:defRPr sz="1900"/>
            </a:lvl2pPr>
            <a:lvl3pPr marL="1460500" indent="0">
              <a:buNone/>
              <a:defRPr sz="1600"/>
            </a:lvl3pPr>
            <a:lvl4pPr marL="2191385" indent="0">
              <a:buNone/>
              <a:defRPr sz="1400"/>
            </a:lvl4pPr>
            <a:lvl5pPr marL="2921635" indent="0">
              <a:buNone/>
              <a:defRPr sz="1400"/>
            </a:lvl5pPr>
            <a:lvl6pPr marL="3651885" indent="0">
              <a:buNone/>
              <a:defRPr sz="1400"/>
            </a:lvl6pPr>
            <a:lvl7pPr marL="4382135" indent="0">
              <a:buNone/>
              <a:defRPr sz="1400"/>
            </a:lvl7pPr>
            <a:lvl8pPr marL="5112385" indent="0">
              <a:buNone/>
              <a:defRPr sz="1400"/>
            </a:lvl8pPr>
            <a:lvl9pPr marL="5842635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ADD9B-ED7B-4AAA-907B-6434B201C12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7EFF1-11FB-479D-B58C-926EF0A2D61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2529107" y="418125"/>
            <a:ext cx="3888342" cy="890867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64077" y="418125"/>
            <a:ext cx="11377004" cy="890867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9C54C-9BE6-4ADF-9650-0D0729A001E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1577" y="8678314"/>
            <a:ext cx="2229064" cy="176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7"/>
          <p:cNvSpPr txBox="1">
            <a:spLocks noChangeArrowheads="1"/>
          </p:cNvSpPr>
          <p:nvPr userDrawn="1"/>
        </p:nvSpPr>
        <p:spPr bwMode="auto">
          <a:xfrm>
            <a:off x="611946" y="9457976"/>
            <a:ext cx="5706863" cy="488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598" tIns="81799" rIns="163598" bIns="81799">
            <a:spAutoFit/>
          </a:bodyPr>
          <a:lstStyle>
            <a:lvl1pPr defTabSz="35242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35242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35242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35242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35242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35242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35242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35242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35242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</a:rPr>
              <a:t>北京弘高创意建筑设计股份有限公司     </a:t>
            </a:r>
            <a:r>
              <a:rPr lang="en-US" altLang="zh-CN" sz="2100" b="1">
                <a:solidFill>
                  <a:srgbClr val="558E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100" b="1">
              <a:solidFill>
                <a:srgbClr val="558E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11"/>
          <p:cNvSpPr>
            <a:spLocks noGrp="1"/>
          </p:cNvSpPr>
          <p:nvPr>
            <p:ph type="sldNum" sz="quarter" idx="10"/>
          </p:nvPr>
        </p:nvSpPr>
        <p:spPr>
          <a:xfrm>
            <a:off x="474011" y="8903927"/>
            <a:ext cx="4035175" cy="554049"/>
          </a:xfrm>
        </p:spPr>
        <p:txBody>
          <a:bodyPr/>
          <a:lstStyle>
            <a:lvl1pPr algn="l">
              <a:defRPr sz="1800">
                <a:solidFill>
                  <a:schemeClr val="bg1">
                    <a:lumMod val="50000"/>
                  </a:schemeClr>
                </a:solidFill>
                <a:latin typeface="Helvetica" panose="020B0604020202030204" pitchFamily="34" charset="0"/>
              </a:defRPr>
            </a:lvl1pPr>
          </a:lstStyle>
          <a:p>
            <a:pPr>
              <a:defRPr/>
            </a:pPr>
            <a:fld id="{AFD80110-FF1B-4B9B-9875-B2543C3471C7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64191" y="418223"/>
            <a:ext cx="15553144" cy="1740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46071" tIns="73036" rIns="146071" bIns="73036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64191" y="2436438"/>
            <a:ext cx="15553144" cy="6890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46071" tIns="73036" rIns="146071" bIns="73036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64192" y="9677444"/>
            <a:ext cx="4032127" cy="555584"/>
          </a:xfrm>
          <a:prstGeom prst="rect">
            <a:avLst/>
          </a:prstGeom>
        </p:spPr>
        <p:txBody>
          <a:bodyPr vert="horz" lIns="146071" tIns="73036" rIns="146071" bIns="7303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904542" y="9677444"/>
            <a:ext cx="5472444" cy="555584"/>
          </a:xfrm>
          <a:prstGeom prst="rect">
            <a:avLst/>
          </a:prstGeom>
        </p:spPr>
        <p:txBody>
          <a:bodyPr vert="horz" lIns="146071" tIns="73036" rIns="146071" bIns="7303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2385208" y="9677444"/>
            <a:ext cx="4032127" cy="555584"/>
          </a:xfrm>
          <a:prstGeom prst="rect">
            <a:avLst/>
          </a:prstGeom>
        </p:spPr>
        <p:txBody>
          <a:bodyPr vert="horz" lIns="146071" tIns="73036" rIns="146071" bIns="7303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1F13F32-08BB-4B3A-B2F1-C0BD0E6ABF8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459865" rtl="0" eaLnBrk="0" fontAlgn="base" hangingPunct="0">
        <a:spcBef>
          <a:spcPct val="0"/>
        </a:spcBef>
        <a:spcAft>
          <a:spcPct val="0"/>
        </a:spcAft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459865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1459865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1459865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1459865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203200" algn="ctr" defTabSz="1459865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405765" algn="ctr" defTabSz="1459865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608965" algn="ctr" defTabSz="1459865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811530" algn="ctr" defTabSz="1459865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547370" indent="-547370" algn="l" defTabSz="145986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6180" indent="-455930" algn="l" defTabSz="145986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5625" indent="-365125" algn="l" defTabSz="145986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55875" indent="-365125" algn="l" defTabSz="145986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86125" indent="-365125" algn="l" defTabSz="145986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17010" indent="-365125" algn="l" defTabSz="14605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47260" indent="-365125" algn="l" defTabSz="14605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77510" indent="-365125" algn="l" defTabSz="14605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07760" indent="-365125" algn="l" defTabSz="14605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46050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algn="l" defTabSz="146050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0500" algn="l" defTabSz="146050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1385" algn="l" defTabSz="146050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1635" algn="l" defTabSz="146050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1885" algn="l" defTabSz="146050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2135" algn="l" defTabSz="146050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2385" algn="l" defTabSz="146050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42635" algn="l" defTabSz="146050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Relationship Id="rId3" Type="http://schemas.openxmlformats.org/officeDocument/2006/relationships/image" Target="../media/image3.jpe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13.jpeg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9.jpe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9.jpeg"/><Relationship Id="rId1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12.jpeg"/><Relationship Id="rId3" Type="http://schemas.openxmlformats.org/officeDocument/2006/relationships/image" Target="../media/image26.jpeg"/><Relationship Id="rId2" Type="http://schemas.openxmlformats.org/officeDocument/2006/relationships/image" Target="../media/image11.jpeg"/><Relationship Id="rId1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1e80cb61b978f86eecfe901a57f5a76"/>
          <p:cNvPicPr>
            <a:picLocks noChangeAspect="1"/>
          </p:cNvPicPr>
          <p:nvPr/>
        </p:nvPicPr>
        <p:blipFill>
          <a:blip r:embed="rId1">
            <a:lum bright="48000" contrast="-44000"/>
          </a:blip>
          <a:srcRect l="6360" b="305"/>
          <a:stretch>
            <a:fillRect/>
          </a:stretch>
        </p:blipFill>
        <p:spPr>
          <a:xfrm rot="5400000" flipV="1">
            <a:off x="5775325" y="-1094740"/>
            <a:ext cx="5730875" cy="1727771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2714625" y="3782060"/>
            <a:ext cx="22961600" cy="75565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defTabSz="1995170" rtl="0">
              <a:lnSpc>
                <a:spcPct val="120000"/>
              </a:lnSpc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600" b="1" i="0" kern="1200" cap="all" spc="0" normalizeH="0" baseline="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grpSp>
        <p:nvGrpSpPr>
          <p:cNvPr id="4100" name="组合 4"/>
          <p:cNvGrpSpPr/>
          <p:nvPr/>
        </p:nvGrpSpPr>
        <p:grpSpPr>
          <a:xfrm rot="0">
            <a:off x="179070" y="3937849"/>
            <a:ext cx="16923385" cy="801791"/>
            <a:chOff x="7811" y="8403"/>
            <a:chExt cx="16340" cy="772"/>
          </a:xfrm>
        </p:grpSpPr>
        <p:sp>
          <p:nvSpPr>
            <p:cNvPr id="4101" name="文本框 1"/>
            <p:cNvSpPr txBox="1"/>
            <p:nvPr/>
          </p:nvSpPr>
          <p:spPr>
            <a:xfrm>
              <a:off x="7811" y="8403"/>
              <a:ext cx="16340" cy="7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algn="ctr">
                <a:lnSpc>
                  <a:spcPct val="120000"/>
                </a:lnSpc>
                <a:defRPr/>
              </a:pPr>
              <a:r>
                <a:rPr lang="zh-CN" altLang="zh-CN" sz="36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对外经济贸易大学园林景观改造方案</a:t>
              </a:r>
              <a:endParaRPr lang="en-US" altLang="zh-CN" sz="36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 flipV="1">
              <a:off x="11226" y="9139"/>
              <a:ext cx="11507" cy="36"/>
            </a:xfrm>
            <a:prstGeom prst="line">
              <a:avLst/>
            </a:prstGeom>
            <a:ln w="25400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文本框 5"/>
          <p:cNvSpPr txBox="1">
            <a:spLocks noChangeArrowheads="1"/>
          </p:cNvSpPr>
          <p:nvPr/>
        </p:nvSpPr>
        <p:spPr bwMode="auto">
          <a:xfrm>
            <a:off x="1307773" y="275507"/>
            <a:ext cx="2898925" cy="40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</a:rPr>
              <a:t>设计说明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-13968" y="775298"/>
            <a:ext cx="17281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-1221105" y="1588770"/>
            <a:ext cx="15987395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                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在整体环境不变的情况下，进行局部改造，改掉老旧沉闷的氛围，注入活力。</a:t>
            </a:r>
            <a:endParaRPr lang="en-US" altLang="zh-CN" sz="200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               </a:t>
            </a:r>
            <a:endParaRPr lang="en-US" altLang="zh-CN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                1.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现有绿化整体不动，加以修缮，除去杂草，更换绿植绿被，用草皮覆盖裸露的地方。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             2.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书香广场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,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改去原有老旧树围座椅。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             3.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楼前广场的改造，将楼前广场原有的路做成绿化，使整个求索楼南面园林整体化。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             4.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新增休闲广场区域，扩宽园林中的步行道，形成景观大道。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             5.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新增景观大道，树与树之间加入座椅。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             </a:t>
            </a:r>
            <a:r>
              <a:rPr 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6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.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现有建筑外表翻新，周边修改，使互相衬映。用景观竹包围建筑，形成雅居氛围。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                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7.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求索楼北边改造，使用原有景观石，和竹子雕塑结合，形成新的景观。</a:t>
            </a:r>
            <a:endParaRPr lang="en-US" altLang="zh-CN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                8.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加入树围座椅，广场砖的元素，与环境相结合，达到移步换景的效果。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        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</a:t>
            </a:r>
            <a:endParaRPr lang="zh-CN" altLang="en-US" sz="2800"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-13968" y="828638"/>
            <a:ext cx="17281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792153" y="359327"/>
            <a:ext cx="2898925" cy="40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</a:rPr>
              <a:t>原始平面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89390" y="1195705"/>
            <a:ext cx="14186553" cy="8800413"/>
            <a:chOff x="1904" y="645"/>
            <a:chExt cx="24374" cy="15097"/>
          </a:xfrm>
        </p:grpSpPr>
        <p:pic>
          <p:nvPicPr>
            <p:cNvPr id="6" name="图片 5" descr="现场原有大致铺装及小品点位-Model(1)"/>
            <p:cNvPicPr>
              <a:picLocks noChangeAspect="1"/>
            </p:cNvPicPr>
            <p:nvPr/>
          </p:nvPicPr>
          <p:blipFill>
            <a:blip r:embed="rId1"/>
            <a:srcRect l="1503"/>
            <a:stretch>
              <a:fillRect/>
            </a:stretch>
          </p:blipFill>
          <p:spPr>
            <a:xfrm>
              <a:off x="1904" y="698"/>
              <a:ext cx="24374" cy="15044"/>
            </a:xfrm>
            <a:prstGeom prst="rect">
              <a:avLst/>
            </a:prstGeom>
          </p:spPr>
        </p:pic>
        <p:sp>
          <p:nvSpPr>
            <p:cNvPr id="4" name="任意多边形 3"/>
            <p:cNvSpPr/>
            <p:nvPr/>
          </p:nvSpPr>
          <p:spPr>
            <a:xfrm>
              <a:off x="4062" y="645"/>
              <a:ext cx="15810" cy="2970"/>
            </a:xfrm>
            <a:custGeom>
              <a:avLst/>
              <a:gdLst>
                <a:gd name="connisteX0" fmla="*/ 0 w 10039350"/>
                <a:gd name="connsiteY0" fmla="*/ 247650 h 1885950"/>
                <a:gd name="connisteX1" fmla="*/ 0 w 10039350"/>
                <a:gd name="connsiteY1" fmla="*/ 1495425 h 1885950"/>
                <a:gd name="connisteX2" fmla="*/ 1447800 w 10039350"/>
                <a:gd name="connsiteY2" fmla="*/ 1495425 h 1885950"/>
                <a:gd name="connisteX3" fmla="*/ 1447800 w 10039350"/>
                <a:gd name="connsiteY3" fmla="*/ 1790700 h 1885950"/>
                <a:gd name="connisteX4" fmla="*/ 4371975 w 10039350"/>
                <a:gd name="connsiteY4" fmla="*/ 1790700 h 1885950"/>
                <a:gd name="connisteX5" fmla="*/ 4371975 w 10039350"/>
                <a:gd name="connsiteY5" fmla="*/ 1885950 h 1885950"/>
                <a:gd name="connisteX6" fmla="*/ 4591050 w 10039350"/>
                <a:gd name="connsiteY6" fmla="*/ 1885950 h 1885950"/>
                <a:gd name="connisteX7" fmla="*/ 4591050 w 10039350"/>
                <a:gd name="connsiteY7" fmla="*/ 1800225 h 1885950"/>
                <a:gd name="connisteX8" fmla="*/ 6010275 w 10039350"/>
                <a:gd name="connsiteY8" fmla="*/ 1800225 h 1885950"/>
                <a:gd name="connisteX9" fmla="*/ 6019800 w 10039350"/>
                <a:gd name="connsiteY9" fmla="*/ 1876425 h 1885950"/>
                <a:gd name="connisteX10" fmla="*/ 6219825 w 10039350"/>
                <a:gd name="connsiteY10" fmla="*/ 1876425 h 1885950"/>
                <a:gd name="connisteX11" fmla="*/ 6219825 w 10039350"/>
                <a:gd name="connsiteY11" fmla="*/ 1800225 h 1885950"/>
                <a:gd name="connisteX12" fmla="*/ 9134475 w 10039350"/>
                <a:gd name="connsiteY12" fmla="*/ 1800225 h 1885950"/>
                <a:gd name="connisteX13" fmla="*/ 9134475 w 10039350"/>
                <a:gd name="connsiteY13" fmla="*/ 1162050 h 1885950"/>
                <a:gd name="connisteX14" fmla="*/ 10039350 w 10039350"/>
                <a:gd name="connsiteY14" fmla="*/ 1162050 h 1885950"/>
                <a:gd name="connisteX15" fmla="*/ 10039350 w 10039350"/>
                <a:gd name="connsiteY15" fmla="*/ 0 h 1885950"/>
                <a:gd name="connisteX16" fmla="*/ 7677150 w 10039350"/>
                <a:gd name="connsiteY16" fmla="*/ 0 h 1885950"/>
                <a:gd name="connisteX17" fmla="*/ 7677150 w 10039350"/>
                <a:gd name="connsiteY17" fmla="*/ 390525 h 1885950"/>
                <a:gd name="connisteX18" fmla="*/ 1971675 w 10039350"/>
                <a:gd name="connsiteY18" fmla="*/ 390525 h 1885950"/>
                <a:gd name="connisteX19" fmla="*/ 1971675 w 10039350"/>
                <a:gd name="connsiteY19" fmla="*/ 190500 h 1885950"/>
                <a:gd name="connisteX20" fmla="*/ 0 w 10039350"/>
                <a:gd name="connsiteY20" fmla="*/ 190500 h 1885950"/>
                <a:gd name="connisteX21" fmla="*/ 9525 w 10039350"/>
                <a:gd name="connsiteY21" fmla="*/ 1485900 h 188595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  <a:cxn ang="0">
                  <a:pos x="connisteX19" y="connsiteY19"/>
                </a:cxn>
                <a:cxn ang="0">
                  <a:pos x="connisteX20" y="connsiteY20"/>
                </a:cxn>
                <a:cxn ang="0">
                  <a:pos x="connisteX21" y="connsiteY21"/>
                </a:cxn>
              </a:cxnLst>
              <a:rect l="l" t="t" r="r" b="b"/>
              <a:pathLst>
                <a:path w="10039350" h="1885950">
                  <a:moveTo>
                    <a:pt x="0" y="247650"/>
                  </a:moveTo>
                  <a:lnTo>
                    <a:pt x="0" y="1495425"/>
                  </a:lnTo>
                  <a:lnTo>
                    <a:pt x="1447800" y="1495425"/>
                  </a:lnTo>
                  <a:lnTo>
                    <a:pt x="1447800" y="1790700"/>
                  </a:lnTo>
                  <a:lnTo>
                    <a:pt x="4371975" y="1790700"/>
                  </a:lnTo>
                  <a:lnTo>
                    <a:pt x="4371975" y="1885950"/>
                  </a:lnTo>
                  <a:lnTo>
                    <a:pt x="4591050" y="1885950"/>
                  </a:lnTo>
                  <a:lnTo>
                    <a:pt x="4591050" y="1800225"/>
                  </a:lnTo>
                  <a:lnTo>
                    <a:pt x="6010275" y="1800225"/>
                  </a:lnTo>
                  <a:lnTo>
                    <a:pt x="6019800" y="1876425"/>
                  </a:lnTo>
                  <a:lnTo>
                    <a:pt x="6219825" y="1876425"/>
                  </a:lnTo>
                  <a:lnTo>
                    <a:pt x="6219825" y="1800225"/>
                  </a:lnTo>
                  <a:lnTo>
                    <a:pt x="9134475" y="1800225"/>
                  </a:lnTo>
                  <a:lnTo>
                    <a:pt x="9134475" y="1162050"/>
                  </a:lnTo>
                  <a:lnTo>
                    <a:pt x="10039350" y="1162050"/>
                  </a:lnTo>
                  <a:lnTo>
                    <a:pt x="10039350" y="0"/>
                  </a:lnTo>
                  <a:lnTo>
                    <a:pt x="7677150" y="0"/>
                  </a:lnTo>
                  <a:lnTo>
                    <a:pt x="7677150" y="390525"/>
                  </a:lnTo>
                  <a:lnTo>
                    <a:pt x="1971675" y="390525"/>
                  </a:lnTo>
                  <a:lnTo>
                    <a:pt x="1971675" y="190500"/>
                  </a:lnTo>
                  <a:lnTo>
                    <a:pt x="0" y="190500"/>
                  </a:lnTo>
                  <a:lnTo>
                    <a:pt x="9525" y="1485900"/>
                  </a:lnTo>
                </a:path>
              </a:pathLst>
            </a:cu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296116" y="3242842"/>
            <a:ext cx="14689296" cy="2238045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/>
              <a:t>空白演示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592229" y="5915928"/>
            <a:ext cx="12097068" cy="2668253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n-US" altLang="zh-CN" sz="25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sym typeface="+mn-ea"/>
              </a:rPr>
              <a:t>Speaker name and title here</a:t>
            </a:r>
            <a:endParaRPr lang="en-US" altLang="zh-CN" sz="255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sym typeface="+mn-ea"/>
            </a:endParaRPr>
          </a:p>
        </p:txBody>
      </p:sp>
      <p:cxnSp>
        <p:nvCxnSpPr>
          <p:cNvPr id="63" name="直接箭头连接符 62"/>
          <p:cNvCxnSpPr/>
          <p:nvPr/>
        </p:nvCxnSpPr>
        <p:spPr>
          <a:xfrm>
            <a:off x="10288808" y="8717409"/>
            <a:ext cx="2134088" cy="233121"/>
          </a:xfrm>
          <a:prstGeom prst="straightConnector1">
            <a:avLst/>
          </a:prstGeom>
          <a:ln w="28575" cmpd="dbl">
            <a:solidFill>
              <a:schemeClr val="accent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>
            <a:stCxn id="40" idx="2"/>
          </p:cNvCxnSpPr>
          <p:nvPr/>
        </p:nvCxnSpPr>
        <p:spPr>
          <a:xfrm flipH="1">
            <a:off x="14362820" y="6022556"/>
            <a:ext cx="191717" cy="1960373"/>
          </a:xfrm>
          <a:prstGeom prst="straightConnector1">
            <a:avLst/>
          </a:prstGeom>
          <a:ln w="28575" cmpd="dbl">
            <a:solidFill>
              <a:schemeClr val="accent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-13968" y="828638"/>
            <a:ext cx="17281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本框 5"/>
          <p:cNvSpPr txBox="1">
            <a:spLocks noChangeArrowheads="1"/>
          </p:cNvSpPr>
          <p:nvPr/>
        </p:nvSpPr>
        <p:spPr bwMode="auto">
          <a:xfrm>
            <a:off x="792153" y="359327"/>
            <a:ext cx="2898925" cy="40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</a:rPr>
              <a:t>原始平面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6" name="图片 5" descr="现场原有大致铺装及小品点位-Model(1)"/>
          <p:cNvPicPr>
            <a:picLocks noChangeAspect="1"/>
          </p:cNvPicPr>
          <p:nvPr/>
        </p:nvPicPr>
        <p:blipFill>
          <a:blip r:embed="rId3"/>
          <a:srcRect l="1578"/>
          <a:stretch>
            <a:fillRect/>
          </a:stretch>
        </p:blipFill>
        <p:spPr>
          <a:xfrm>
            <a:off x="1322705" y="1059815"/>
            <a:ext cx="14457045" cy="892937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200275" y="5924550"/>
            <a:ext cx="556260" cy="681355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21" name="矩形 20"/>
          <p:cNvSpPr/>
          <p:nvPr/>
        </p:nvSpPr>
        <p:spPr>
          <a:xfrm>
            <a:off x="7534275" y="3916045"/>
            <a:ext cx="1119505" cy="3180080"/>
          </a:xfrm>
          <a:prstGeom prst="rect">
            <a:avLst/>
          </a:prstGeom>
          <a:solidFill>
            <a:schemeClr val="accent6">
              <a:lumMod val="75000"/>
              <a:alpha val="25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100"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786485" y="4919980"/>
            <a:ext cx="694055" cy="1761490"/>
          </a:xfrm>
          <a:prstGeom prst="rect">
            <a:avLst/>
          </a:prstGeom>
          <a:solidFill>
            <a:schemeClr val="accent6">
              <a:lumMod val="75000"/>
              <a:alpha val="25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100">
              <a:sym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476105" y="8250555"/>
            <a:ext cx="706120" cy="929640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29" name="矩形 28"/>
          <p:cNvSpPr/>
          <p:nvPr/>
        </p:nvSpPr>
        <p:spPr>
          <a:xfrm>
            <a:off x="4529455" y="7722870"/>
            <a:ext cx="2663190" cy="626110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35" name="文本框 34"/>
          <p:cNvSpPr txBox="1"/>
          <p:nvPr/>
        </p:nvSpPr>
        <p:spPr>
          <a:xfrm>
            <a:off x="2902585" y="5563235"/>
            <a:ext cx="2037080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>
                <a:solidFill>
                  <a:schemeClr val="tx1"/>
                </a:solidFill>
              </a:rPr>
              <a:t>树围翻新</a:t>
            </a:r>
            <a:endParaRPr lang="zh-CN" altLang="en-US" sz="1700">
              <a:solidFill>
                <a:schemeClr val="tx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58485" y="5596255"/>
            <a:ext cx="1577975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题字石</a:t>
            </a:r>
            <a:r>
              <a:rPr lang="zh-CN" altLang="en-US" sz="1700">
                <a:sym typeface="+mn-ea"/>
              </a:rPr>
              <a:t>移位并</a:t>
            </a:r>
            <a:r>
              <a:rPr lang="zh-CN" altLang="en-US" sz="1700"/>
              <a:t>增加底座</a:t>
            </a:r>
            <a:endParaRPr lang="zh-CN" altLang="en-US" sz="1700"/>
          </a:p>
        </p:txBody>
      </p:sp>
      <p:sp>
        <p:nvSpPr>
          <p:cNvPr id="38" name="文本框 37"/>
          <p:cNvSpPr txBox="1"/>
          <p:nvPr/>
        </p:nvSpPr>
        <p:spPr>
          <a:xfrm>
            <a:off x="4940300" y="7738745"/>
            <a:ext cx="1279525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道路改造，增加停车位</a:t>
            </a:r>
            <a:endParaRPr lang="zh-CN" altLang="en-US" sz="1700"/>
          </a:p>
        </p:txBody>
      </p:sp>
      <p:sp>
        <p:nvSpPr>
          <p:cNvPr id="41" name="文本框 40"/>
          <p:cNvSpPr txBox="1"/>
          <p:nvPr/>
        </p:nvSpPr>
        <p:spPr>
          <a:xfrm>
            <a:off x="9301480" y="8531860"/>
            <a:ext cx="2037080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树围翻新</a:t>
            </a:r>
            <a:endParaRPr lang="zh-CN" altLang="en-US" sz="1700"/>
          </a:p>
        </p:txBody>
      </p:sp>
      <p:sp>
        <p:nvSpPr>
          <p:cNvPr id="52" name="矩形 51"/>
          <p:cNvSpPr/>
          <p:nvPr/>
        </p:nvSpPr>
        <p:spPr>
          <a:xfrm>
            <a:off x="3857625" y="6952615"/>
            <a:ext cx="556260" cy="506095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55" name="文本框 54"/>
          <p:cNvSpPr txBox="1"/>
          <p:nvPr/>
        </p:nvSpPr>
        <p:spPr>
          <a:xfrm>
            <a:off x="3411855" y="7040880"/>
            <a:ext cx="2037080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>
                <a:solidFill>
                  <a:schemeClr val="tx1"/>
                </a:solidFill>
              </a:rPr>
              <a:t>增加咖啡散座</a:t>
            </a:r>
            <a:endParaRPr lang="zh-CN" altLang="en-US" sz="1700">
              <a:solidFill>
                <a:schemeClr val="tx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9799320" y="6134100"/>
            <a:ext cx="1259205" cy="646430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70" name="文本框 69"/>
          <p:cNvSpPr txBox="1"/>
          <p:nvPr/>
        </p:nvSpPr>
        <p:spPr>
          <a:xfrm>
            <a:off x="9799320" y="6274435"/>
            <a:ext cx="1684655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树池翻新</a:t>
            </a:r>
            <a:endParaRPr lang="zh-CN" altLang="en-US" sz="1700"/>
          </a:p>
        </p:txBody>
      </p:sp>
      <p:sp>
        <p:nvSpPr>
          <p:cNvPr id="71" name="矩形 70"/>
          <p:cNvSpPr/>
          <p:nvPr/>
        </p:nvSpPr>
        <p:spPr>
          <a:xfrm>
            <a:off x="9122410" y="4128135"/>
            <a:ext cx="676910" cy="765175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9875520" y="4795520"/>
            <a:ext cx="1464310" cy="454025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77" name="矩形 76"/>
          <p:cNvSpPr/>
          <p:nvPr/>
        </p:nvSpPr>
        <p:spPr>
          <a:xfrm>
            <a:off x="7902575" y="7102475"/>
            <a:ext cx="3851910" cy="556895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8030845" y="7206615"/>
            <a:ext cx="1943735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新建通往文印中心道路</a:t>
            </a:r>
            <a:endParaRPr lang="zh-CN" altLang="en-US" sz="1700"/>
          </a:p>
        </p:txBody>
      </p:sp>
      <p:sp>
        <p:nvSpPr>
          <p:cNvPr id="79" name="任意多边形 78"/>
          <p:cNvSpPr/>
          <p:nvPr/>
        </p:nvSpPr>
        <p:spPr>
          <a:xfrm>
            <a:off x="2592070" y="1027430"/>
            <a:ext cx="9384665" cy="1762760"/>
          </a:xfrm>
          <a:custGeom>
            <a:avLst/>
            <a:gdLst>
              <a:gd name="connisteX0" fmla="*/ 0 w 10039350"/>
              <a:gd name="connsiteY0" fmla="*/ 247650 h 1885950"/>
              <a:gd name="connisteX1" fmla="*/ 0 w 10039350"/>
              <a:gd name="connsiteY1" fmla="*/ 1495425 h 1885950"/>
              <a:gd name="connisteX2" fmla="*/ 1447800 w 10039350"/>
              <a:gd name="connsiteY2" fmla="*/ 1495425 h 1885950"/>
              <a:gd name="connisteX3" fmla="*/ 1447800 w 10039350"/>
              <a:gd name="connsiteY3" fmla="*/ 1790700 h 1885950"/>
              <a:gd name="connisteX4" fmla="*/ 4371975 w 10039350"/>
              <a:gd name="connsiteY4" fmla="*/ 1790700 h 1885950"/>
              <a:gd name="connisteX5" fmla="*/ 4371975 w 10039350"/>
              <a:gd name="connsiteY5" fmla="*/ 1885950 h 1885950"/>
              <a:gd name="connisteX6" fmla="*/ 4591050 w 10039350"/>
              <a:gd name="connsiteY6" fmla="*/ 1885950 h 1885950"/>
              <a:gd name="connisteX7" fmla="*/ 4591050 w 10039350"/>
              <a:gd name="connsiteY7" fmla="*/ 1800225 h 1885950"/>
              <a:gd name="connisteX8" fmla="*/ 6010275 w 10039350"/>
              <a:gd name="connsiteY8" fmla="*/ 1800225 h 1885950"/>
              <a:gd name="connisteX9" fmla="*/ 6019800 w 10039350"/>
              <a:gd name="connsiteY9" fmla="*/ 1876425 h 1885950"/>
              <a:gd name="connisteX10" fmla="*/ 6219825 w 10039350"/>
              <a:gd name="connsiteY10" fmla="*/ 1876425 h 1885950"/>
              <a:gd name="connisteX11" fmla="*/ 6219825 w 10039350"/>
              <a:gd name="connsiteY11" fmla="*/ 1800225 h 1885950"/>
              <a:gd name="connisteX12" fmla="*/ 9134475 w 10039350"/>
              <a:gd name="connsiteY12" fmla="*/ 1800225 h 1885950"/>
              <a:gd name="connisteX13" fmla="*/ 9134475 w 10039350"/>
              <a:gd name="connsiteY13" fmla="*/ 1162050 h 1885950"/>
              <a:gd name="connisteX14" fmla="*/ 10039350 w 10039350"/>
              <a:gd name="connsiteY14" fmla="*/ 1162050 h 1885950"/>
              <a:gd name="connisteX15" fmla="*/ 10039350 w 10039350"/>
              <a:gd name="connsiteY15" fmla="*/ 0 h 1885950"/>
              <a:gd name="connisteX16" fmla="*/ 7677150 w 10039350"/>
              <a:gd name="connsiteY16" fmla="*/ 0 h 1885950"/>
              <a:gd name="connisteX17" fmla="*/ 7677150 w 10039350"/>
              <a:gd name="connsiteY17" fmla="*/ 390525 h 1885950"/>
              <a:gd name="connisteX18" fmla="*/ 1971675 w 10039350"/>
              <a:gd name="connsiteY18" fmla="*/ 390525 h 1885950"/>
              <a:gd name="connisteX19" fmla="*/ 1971675 w 10039350"/>
              <a:gd name="connsiteY19" fmla="*/ 190500 h 1885950"/>
              <a:gd name="connisteX20" fmla="*/ 0 w 10039350"/>
              <a:gd name="connsiteY20" fmla="*/ 190500 h 1885950"/>
              <a:gd name="connisteX21" fmla="*/ 9525 w 10039350"/>
              <a:gd name="connsiteY21" fmla="*/ 1485900 h 18859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</a:cxnLst>
            <a:rect l="l" t="t" r="r" b="b"/>
            <a:pathLst>
              <a:path w="10039350" h="1885950">
                <a:moveTo>
                  <a:pt x="0" y="247650"/>
                </a:moveTo>
                <a:lnTo>
                  <a:pt x="0" y="1495425"/>
                </a:lnTo>
                <a:lnTo>
                  <a:pt x="1447800" y="1495425"/>
                </a:lnTo>
                <a:lnTo>
                  <a:pt x="1447800" y="1790700"/>
                </a:lnTo>
                <a:lnTo>
                  <a:pt x="4371975" y="1790700"/>
                </a:lnTo>
                <a:lnTo>
                  <a:pt x="4371975" y="1885950"/>
                </a:lnTo>
                <a:lnTo>
                  <a:pt x="4591050" y="1885950"/>
                </a:lnTo>
                <a:lnTo>
                  <a:pt x="4591050" y="1800225"/>
                </a:lnTo>
                <a:lnTo>
                  <a:pt x="6010275" y="1800225"/>
                </a:lnTo>
                <a:lnTo>
                  <a:pt x="6019800" y="1876425"/>
                </a:lnTo>
                <a:lnTo>
                  <a:pt x="6219825" y="1876425"/>
                </a:lnTo>
                <a:lnTo>
                  <a:pt x="6219825" y="1800225"/>
                </a:lnTo>
                <a:lnTo>
                  <a:pt x="9134475" y="1800225"/>
                </a:lnTo>
                <a:lnTo>
                  <a:pt x="9134475" y="1162050"/>
                </a:lnTo>
                <a:lnTo>
                  <a:pt x="10039350" y="1162050"/>
                </a:lnTo>
                <a:lnTo>
                  <a:pt x="10039350" y="0"/>
                </a:lnTo>
                <a:lnTo>
                  <a:pt x="7677150" y="0"/>
                </a:lnTo>
                <a:lnTo>
                  <a:pt x="7677150" y="390525"/>
                </a:lnTo>
                <a:lnTo>
                  <a:pt x="1971675" y="390525"/>
                </a:lnTo>
                <a:lnTo>
                  <a:pt x="1971675" y="190500"/>
                </a:lnTo>
                <a:lnTo>
                  <a:pt x="0" y="190500"/>
                </a:lnTo>
                <a:lnTo>
                  <a:pt x="9525" y="1485900"/>
                </a:lnTo>
              </a:path>
            </a:pathLst>
          </a:cu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1" name="文本框 80"/>
          <p:cNvSpPr txBox="1"/>
          <p:nvPr/>
        </p:nvSpPr>
        <p:spPr>
          <a:xfrm>
            <a:off x="12349480" y="3916045"/>
            <a:ext cx="1437005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磨盘</a:t>
            </a:r>
            <a:endParaRPr lang="zh-CN" altLang="en-US" sz="1700"/>
          </a:p>
        </p:txBody>
      </p:sp>
      <p:sp>
        <p:nvSpPr>
          <p:cNvPr id="83" name="文本框 82"/>
          <p:cNvSpPr txBox="1"/>
          <p:nvPr/>
        </p:nvSpPr>
        <p:spPr>
          <a:xfrm>
            <a:off x="7192645" y="5184140"/>
            <a:ext cx="1684655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新</a:t>
            </a:r>
            <a:endParaRPr lang="zh-CN" altLang="en-US" sz="1700"/>
          </a:p>
          <a:p>
            <a:r>
              <a:rPr lang="zh-CN" altLang="en-US" sz="1700"/>
              <a:t>建</a:t>
            </a:r>
            <a:endParaRPr lang="zh-CN" altLang="en-US" sz="1700"/>
          </a:p>
          <a:p>
            <a:r>
              <a:rPr lang="zh-CN" altLang="en-US" sz="1700"/>
              <a:t>花</a:t>
            </a:r>
            <a:endParaRPr lang="zh-CN" altLang="en-US" sz="1700"/>
          </a:p>
          <a:p>
            <a:r>
              <a:rPr lang="zh-CN" altLang="en-US" sz="1700"/>
              <a:t>池</a:t>
            </a:r>
            <a:endParaRPr lang="zh-CN" altLang="en-US" sz="1700"/>
          </a:p>
        </p:txBody>
      </p:sp>
      <p:sp>
        <p:nvSpPr>
          <p:cNvPr id="84" name="文本框 83"/>
          <p:cNvSpPr txBox="1"/>
          <p:nvPr/>
        </p:nvSpPr>
        <p:spPr>
          <a:xfrm>
            <a:off x="2096135" y="6100445"/>
            <a:ext cx="2037080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>
                <a:solidFill>
                  <a:schemeClr val="tx1"/>
                </a:solidFill>
              </a:rPr>
              <a:t>树围翻新</a:t>
            </a:r>
            <a:endParaRPr lang="zh-CN" altLang="en-US" sz="1700">
              <a:solidFill>
                <a:schemeClr val="tx1"/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2902585" y="4919980"/>
            <a:ext cx="2037080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廊架拆除重建</a:t>
            </a:r>
            <a:endParaRPr lang="zh-CN" altLang="en-US" sz="1700"/>
          </a:p>
        </p:txBody>
      </p:sp>
      <p:sp>
        <p:nvSpPr>
          <p:cNvPr id="31" name="矩形 30"/>
          <p:cNvSpPr/>
          <p:nvPr/>
        </p:nvSpPr>
        <p:spPr>
          <a:xfrm>
            <a:off x="14183680" y="1229254"/>
            <a:ext cx="742566" cy="234021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32" name="文本框 31"/>
          <p:cNvSpPr txBox="1"/>
          <p:nvPr/>
        </p:nvSpPr>
        <p:spPr>
          <a:xfrm>
            <a:off x="15170388" y="1156662"/>
            <a:ext cx="1706551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重点改造区域</a:t>
            </a:r>
            <a:endParaRPr lang="zh-CN" altLang="en-US" sz="1700"/>
          </a:p>
        </p:txBody>
      </p:sp>
      <p:sp>
        <p:nvSpPr>
          <p:cNvPr id="7" name="椭圆 6"/>
          <p:cNvSpPr/>
          <p:nvPr/>
        </p:nvSpPr>
        <p:spPr>
          <a:xfrm>
            <a:off x="3053969" y="5509526"/>
            <a:ext cx="553549" cy="567050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 w="2540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11" name="矩形 10"/>
          <p:cNvSpPr/>
          <p:nvPr/>
        </p:nvSpPr>
        <p:spPr>
          <a:xfrm>
            <a:off x="6278054" y="5482523"/>
            <a:ext cx="337530" cy="540048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13" name="矩形 12"/>
          <p:cNvSpPr/>
          <p:nvPr/>
        </p:nvSpPr>
        <p:spPr>
          <a:xfrm>
            <a:off x="2902812" y="4829983"/>
            <a:ext cx="1566138" cy="486043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19" name="矩形 18"/>
          <p:cNvSpPr/>
          <p:nvPr/>
        </p:nvSpPr>
        <p:spPr>
          <a:xfrm>
            <a:off x="8519968" y="2607588"/>
            <a:ext cx="3900944" cy="692161"/>
          </a:xfrm>
          <a:prstGeom prst="rect">
            <a:avLst/>
          </a:prstGeom>
          <a:solidFill>
            <a:schemeClr val="accent6">
              <a:lumMod val="75000"/>
              <a:alpha val="25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100"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34449" y="2757901"/>
            <a:ext cx="245811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新建树种、新建步行道</a:t>
            </a:r>
            <a:endParaRPr lang="zh-CN" altLang="en-US" sz="1700"/>
          </a:p>
        </p:txBody>
      </p:sp>
      <p:sp>
        <p:nvSpPr>
          <p:cNvPr id="39" name="文本框 38"/>
          <p:cNvSpPr txBox="1"/>
          <p:nvPr/>
        </p:nvSpPr>
        <p:spPr>
          <a:xfrm>
            <a:off x="7997500" y="4792048"/>
            <a:ext cx="1801959" cy="1660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拆</a:t>
            </a:r>
            <a:endParaRPr lang="zh-CN" altLang="en-US" sz="1700"/>
          </a:p>
          <a:p>
            <a:r>
              <a:rPr lang="zh-CN" altLang="en-US" sz="1700"/>
              <a:t>除</a:t>
            </a:r>
            <a:endParaRPr lang="zh-CN" altLang="en-US" sz="1700"/>
          </a:p>
          <a:p>
            <a:r>
              <a:rPr lang="zh-CN" altLang="en-US" sz="1700"/>
              <a:t>重</a:t>
            </a:r>
            <a:endParaRPr lang="zh-CN" altLang="en-US" sz="1700"/>
          </a:p>
          <a:p>
            <a:r>
              <a:rPr lang="zh-CN" altLang="en-US" sz="1700"/>
              <a:t>建</a:t>
            </a:r>
            <a:endParaRPr lang="zh-CN" altLang="en-US" sz="1700"/>
          </a:p>
          <a:p>
            <a:r>
              <a:rPr lang="zh-CN" altLang="en-US" sz="1700"/>
              <a:t>道</a:t>
            </a:r>
            <a:endParaRPr lang="zh-CN" altLang="en-US" sz="1700"/>
          </a:p>
          <a:p>
            <a:r>
              <a:rPr lang="zh-CN" altLang="en-US" sz="1700"/>
              <a:t>路</a:t>
            </a:r>
            <a:endParaRPr lang="zh-CN" altLang="en-US" sz="1700"/>
          </a:p>
        </p:txBody>
      </p:sp>
      <p:sp>
        <p:nvSpPr>
          <p:cNvPr id="40" name="文本框 39"/>
          <p:cNvSpPr txBox="1"/>
          <p:nvPr/>
        </p:nvSpPr>
        <p:spPr>
          <a:xfrm>
            <a:off x="13653563" y="5407998"/>
            <a:ext cx="1801959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水池翻新、底部防水等重做</a:t>
            </a:r>
            <a:endParaRPr lang="zh-CN" altLang="en-US" sz="1700"/>
          </a:p>
        </p:txBody>
      </p:sp>
      <p:sp>
        <p:nvSpPr>
          <p:cNvPr id="67" name="矩形 66"/>
          <p:cNvSpPr/>
          <p:nvPr/>
        </p:nvSpPr>
        <p:spPr>
          <a:xfrm>
            <a:off x="3151423" y="2621621"/>
            <a:ext cx="3900944" cy="692161"/>
          </a:xfrm>
          <a:prstGeom prst="rect">
            <a:avLst/>
          </a:prstGeom>
          <a:solidFill>
            <a:schemeClr val="accent6">
              <a:lumMod val="75000"/>
              <a:alpha val="25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69" name="文本框 68"/>
          <p:cNvSpPr txBox="1"/>
          <p:nvPr/>
        </p:nvSpPr>
        <p:spPr>
          <a:xfrm>
            <a:off x="3872387" y="2772834"/>
            <a:ext cx="245811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新建树种、新建步行道</a:t>
            </a:r>
            <a:endParaRPr lang="zh-CN" altLang="en-US" sz="1700"/>
          </a:p>
        </p:txBody>
      </p:sp>
      <p:sp>
        <p:nvSpPr>
          <p:cNvPr id="72" name="文本框 71"/>
          <p:cNvSpPr txBox="1"/>
          <p:nvPr/>
        </p:nvSpPr>
        <p:spPr>
          <a:xfrm>
            <a:off x="8928410" y="4220548"/>
            <a:ext cx="1801959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新建休闲座椅</a:t>
            </a:r>
            <a:endParaRPr lang="zh-CN" altLang="en-US" sz="1700"/>
          </a:p>
        </p:txBody>
      </p:sp>
      <p:sp>
        <p:nvSpPr>
          <p:cNvPr id="73" name="文本框 72"/>
          <p:cNvSpPr txBox="1"/>
          <p:nvPr/>
        </p:nvSpPr>
        <p:spPr>
          <a:xfrm>
            <a:off x="9974368" y="4830021"/>
            <a:ext cx="2179092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廊架拆除重建</a:t>
            </a:r>
            <a:endParaRPr lang="zh-CN" altLang="en-US" sz="1700"/>
          </a:p>
        </p:txBody>
      </p:sp>
      <p:sp>
        <p:nvSpPr>
          <p:cNvPr id="80" name="椭圆 79"/>
          <p:cNvSpPr/>
          <p:nvPr/>
        </p:nvSpPr>
        <p:spPr>
          <a:xfrm>
            <a:off x="12420854" y="3808996"/>
            <a:ext cx="553549" cy="567050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 w="2540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82" name="矩形 81"/>
          <p:cNvSpPr/>
          <p:nvPr/>
        </p:nvSpPr>
        <p:spPr>
          <a:xfrm>
            <a:off x="7052310" y="4919980"/>
            <a:ext cx="723900" cy="1628140"/>
          </a:xfrm>
          <a:prstGeom prst="rect">
            <a:avLst/>
          </a:prstGeom>
          <a:solidFill>
            <a:schemeClr val="accent6">
              <a:lumMod val="75000"/>
              <a:alpha val="25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100"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-13968" y="828638"/>
            <a:ext cx="17281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639753" y="420287"/>
            <a:ext cx="2898925" cy="40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</a:rPr>
              <a:t>改造后平面图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4" name="图片 3" descr="贸大平面南广场施工平面 2019 2"/>
          <p:cNvPicPr>
            <a:picLocks noChangeAspect="1"/>
          </p:cNvPicPr>
          <p:nvPr/>
        </p:nvPicPr>
        <p:blipFill>
          <a:blip r:embed="rId1"/>
          <a:srcRect l="2766" t="1367" r="9507" b="11751"/>
          <a:stretch>
            <a:fillRect/>
          </a:stretch>
        </p:blipFill>
        <p:spPr>
          <a:xfrm>
            <a:off x="3310890" y="875030"/>
            <a:ext cx="13443585" cy="940308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859790" y="1511935"/>
            <a:ext cx="43249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① </a:t>
            </a:r>
            <a:r>
              <a:rPr lang="zh-CN" altLang="en-US" sz="22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新建树种</a:t>
            </a:r>
            <a:endParaRPr lang="zh-CN" altLang="en-US" sz="22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73080" y="6871335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②</a:t>
            </a:r>
            <a:endParaRPr lang="zh-CN" altLang="en-US" sz="22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24595" y="5208270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</a:rPr>
              <a:t>①</a:t>
            </a:r>
            <a:endParaRPr lang="zh-CN" altLang="en-US" sz="2200" b="1">
              <a:solidFill>
                <a:srgbClr val="C0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59790" y="1899285"/>
            <a:ext cx="43249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② 新建花坛</a:t>
            </a:r>
            <a:endParaRPr lang="zh-CN" altLang="en-US" sz="22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565130" y="6149340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②</a:t>
            </a:r>
            <a:endParaRPr lang="zh-CN" altLang="en-US" sz="22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025890" y="7090410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③</a:t>
            </a:r>
            <a:endParaRPr lang="en-US" altLang="zh-CN" sz="22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9790" y="2268220"/>
            <a:ext cx="43249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③ 新建树围</a:t>
            </a:r>
            <a:endParaRPr lang="zh-CN" altLang="en-US" sz="22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683365" y="5862955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④</a:t>
            </a:r>
            <a:endParaRPr lang="zh-CN" altLang="en-US" sz="22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59790" y="2656205"/>
            <a:ext cx="43249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④ 新建座椅</a:t>
            </a:r>
            <a:endParaRPr lang="zh-CN" altLang="en-US" sz="22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4264005" y="6014085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⑤</a:t>
            </a:r>
            <a:endParaRPr lang="zh-CN" altLang="en-US" sz="22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59790" y="3014345"/>
            <a:ext cx="43249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⑤ 原磨盘改造</a:t>
            </a:r>
            <a:endParaRPr lang="zh-CN" altLang="en-US" sz="22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26070" y="6292850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⑥</a:t>
            </a:r>
            <a:endParaRPr lang="zh-CN" altLang="en-US" sz="22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2618720" y="6292850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⑥</a:t>
            </a:r>
            <a:endParaRPr lang="zh-CN" altLang="en-US" sz="22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59790" y="3444240"/>
            <a:ext cx="43249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⑥ 原廊架拆除重建</a:t>
            </a:r>
            <a:endParaRPr lang="zh-CN" altLang="en-US" sz="22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217535" y="8209915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⑦</a:t>
            </a:r>
            <a:endParaRPr lang="zh-CN" altLang="en-US" sz="22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59790" y="3817620"/>
            <a:ext cx="43249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⑦ 新建停车位</a:t>
            </a:r>
            <a:endParaRPr lang="zh-CN" altLang="en-US" sz="22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59790" y="4190365"/>
            <a:ext cx="43249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⑧ 新建道路</a:t>
            </a:r>
            <a:endParaRPr lang="zh-CN" altLang="en-US" sz="22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683365" y="7780020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⑧</a:t>
            </a:r>
            <a:endParaRPr lang="zh-CN" altLang="en-US" sz="22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2618720" y="7780020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⑨</a:t>
            </a:r>
            <a:endParaRPr lang="zh-CN" altLang="en-US" sz="22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9790" y="4544060"/>
            <a:ext cx="43249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⑨ 文印中心</a:t>
            </a:r>
            <a:endParaRPr lang="zh-CN" altLang="en-US" sz="22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59790" y="4912995"/>
            <a:ext cx="43249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⑩ 水池</a:t>
            </a:r>
            <a:endParaRPr lang="zh-CN" altLang="en-US" sz="22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5029180" y="6722745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⑩</a:t>
            </a:r>
            <a:endParaRPr lang="zh-CN" altLang="en-US" sz="22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64235" y="5297170"/>
            <a:ext cx="43249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⑪ 咖啡屋</a:t>
            </a:r>
            <a:endParaRPr lang="zh-CN" altLang="en-US" sz="22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020050" y="7673975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⑪</a:t>
            </a:r>
            <a:r>
              <a:rPr lang="zh-CN" altLang="en-US" sz="22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</a:t>
            </a:r>
            <a:endParaRPr lang="zh-CN" altLang="en-US" sz="22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729470" y="8370570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⑧</a:t>
            </a:r>
            <a:endParaRPr lang="zh-CN" altLang="en-US" sz="22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3482320" y="7244080"/>
            <a:ext cx="6070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</a:rPr>
              <a:t>⑧</a:t>
            </a:r>
            <a:endParaRPr lang="zh-CN" altLang="en-US" sz="2200" b="1">
              <a:solidFill>
                <a:srgbClr val="C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14567024" y="9799460"/>
            <a:ext cx="2735079" cy="31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平面布置图   （方案一）</a:t>
            </a:r>
            <a:endParaRPr lang="zh-CN" altLang="en-US" sz="180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0322" y="696558"/>
            <a:ext cx="17281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533073" y="188512"/>
            <a:ext cx="2898925" cy="40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</a:rPr>
              <a:t>鸟瞰图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3" name="图片 2" descr="微信图片_201902201115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485" y="1002030"/>
            <a:ext cx="15636875" cy="87972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14567024" y="9799460"/>
            <a:ext cx="2735079" cy="31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平面布置图   （方案一）</a:t>
            </a:r>
            <a:endParaRPr lang="zh-CN" altLang="en-US" sz="180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0322" y="696558"/>
            <a:ext cx="17281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533073" y="188512"/>
            <a:ext cx="2898925" cy="40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</a:rPr>
              <a:t>鸟瞰图（夜景）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3" name="图片 2" descr="F:\陈历\工作\2018\贸大\景观改造\效果图\微信图片_20190220112229.jpg微信图片_20190220112229"/>
          <p:cNvPicPr>
            <a:picLocks noChangeAspect="1"/>
          </p:cNvPicPr>
          <p:nvPr/>
        </p:nvPicPr>
        <p:blipFill>
          <a:blip r:embed="rId1">
            <a:lum bright="12000" contrast="12000"/>
          </a:blip>
          <a:srcRect/>
          <a:stretch>
            <a:fillRect/>
          </a:stretch>
        </p:blipFill>
        <p:spPr>
          <a:xfrm>
            <a:off x="959485" y="1002983"/>
            <a:ext cx="15636875" cy="87953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14567024" y="9799460"/>
            <a:ext cx="2735079" cy="31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平面布置图   （方案一）</a:t>
            </a:r>
            <a:endParaRPr lang="zh-CN" altLang="en-US" sz="180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0322" y="696558"/>
            <a:ext cx="17281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654685" y="188595"/>
            <a:ext cx="4565650" cy="40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</a:rPr>
              <a:t>求索楼楼前行道效果图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4" name="图片 3" descr="微信图片_2019022011154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8620" y="1143000"/>
            <a:ext cx="11048365" cy="62147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40" y="1136650"/>
            <a:ext cx="4653915" cy="6205855"/>
          </a:xfrm>
          <a:prstGeom prst="rect">
            <a:avLst/>
          </a:prstGeom>
        </p:spPr>
      </p:pic>
      <p:pic>
        <p:nvPicPr>
          <p:cNvPr id="8" name="图片 7" descr="贸大平面南广场施工平面 2019 2"/>
          <p:cNvPicPr>
            <a:picLocks noChangeAspect="1"/>
          </p:cNvPicPr>
          <p:nvPr/>
        </p:nvPicPr>
        <p:blipFill>
          <a:blip r:embed="rId3">
            <a:lum bright="12000"/>
          </a:blip>
          <a:srcRect l="27043" t="29098" r="16111" b="47357"/>
          <a:stretch>
            <a:fillRect/>
          </a:stretch>
        </p:blipFill>
        <p:spPr>
          <a:xfrm>
            <a:off x="628650" y="7791450"/>
            <a:ext cx="5930265" cy="1726565"/>
          </a:xfrm>
          <a:prstGeom prst="rect">
            <a:avLst/>
          </a:prstGeom>
        </p:spPr>
      </p:pic>
      <p:pic>
        <p:nvPicPr>
          <p:cNvPr id="27" name="Picture 6" descr="H:\1ME\1资料类\栗如\摄像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 flipV="1">
            <a:off x="5581015" y="8293100"/>
            <a:ext cx="1283335" cy="11099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 descr="u=1967331044,3783795516&amp;fm=11&amp;gp=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1450" y="7531100"/>
            <a:ext cx="3110865" cy="2277745"/>
          </a:xfrm>
          <a:prstGeom prst="rect">
            <a:avLst/>
          </a:prstGeom>
        </p:spPr>
      </p:pic>
      <p:pic>
        <p:nvPicPr>
          <p:cNvPr id="10" name="图片 9" descr="海棠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64235" y="7560945"/>
            <a:ext cx="2952750" cy="2217420"/>
          </a:xfrm>
          <a:prstGeom prst="rect">
            <a:avLst/>
          </a:prstGeom>
        </p:spPr>
      </p:pic>
      <p:pic>
        <p:nvPicPr>
          <p:cNvPr id="19" name="图片 18" descr="E:\2018年陈如鹏\A工作\对外贸易园林\贸易大学园林参考图\798ce1570d9b92346e1ec8e05e4d63a5.jpg798ce1570d9b92346e1ec8e05e4d63a5"/>
          <p:cNvPicPr>
            <a:picLocks noChangeAspect="1"/>
          </p:cNvPicPr>
          <p:nvPr/>
        </p:nvPicPr>
        <p:blipFill>
          <a:blip r:embed="rId7"/>
          <a:srcRect l="14914" t="61974"/>
          <a:stretch>
            <a:fillRect/>
          </a:stretch>
        </p:blipFill>
        <p:spPr>
          <a:xfrm>
            <a:off x="6960870" y="7531100"/>
            <a:ext cx="3309620" cy="2247265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656844" y="772891"/>
            <a:ext cx="245811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现状</a:t>
            </a:r>
            <a:endParaRPr lang="zh-CN" altLang="en-US" sz="1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14567024" y="9799460"/>
            <a:ext cx="2735079" cy="31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平面布置图   （方案一）</a:t>
            </a:r>
            <a:endParaRPr lang="zh-CN" altLang="en-US" sz="180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0322" y="696558"/>
            <a:ext cx="17281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533073" y="188512"/>
            <a:ext cx="2898925" cy="40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</a:rPr>
              <a:t>新建座椅效果图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3" name="图片 2" descr="微信图片_20190220112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5765" y="1871980"/>
            <a:ext cx="11525885" cy="6483350"/>
          </a:xfrm>
          <a:prstGeom prst="rect">
            <a:avLst/>
          </a:prstGeom>
        </p:spPr>
      </p:pic>
      <p:pic>
        <p:nvPicPr>
          <p:cNvPr id="6" name="图片 5" descr="贸大平面南广场施工平面 2019 2"/>
          <p:cNvPicPr>
            <a:picLocks noChangeAspect="1"/>
          </p:cNvPicPr>
          <p:nvPr/>
        </p:nvPicPr>
        <p:blipFill>
          <a:blip r:embed="rId2">
            <a:lum bright="18000"/>
          </a:blip>
          <a:srcRect l="47031" t="44414" r="28696" b="30619"/>
          <a:stretch>
            <a:fillRect/>
          </a:stretch>
        </p:blipFill>
        <p:spPr>
          <a:xfrm>
            <a:off x="746760" y="4945380"/>
            <a:ext cx="4693285" cy="3409950"/>
          </a:xfrm>
          <a:prstGeom prst="rect">
            <a:avLst/>
          </a:prstGeom>
        </p:spPr>
      </p:pic>
      <p:pic>
        <p:nvPicPr>
          <p:cNvPr id="27" name="Picture 6" descr="H:\1ME\1资料类\栗如\摄像机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100000" flipV="1">
            <a:off x="2451735" y="4825365"/>
            <a:ext cx="1283335" cy="11099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14567024" y="9799460"/>
            <a:ext cx="2735079" cy="31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平面布置图   （方案一）</a:t>
            </a:r>
            <a:endParaRPr lang="zh-CN" altLang="en-US" sz="180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0322" y="696558"/>
            <a:ext cx="17281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533073" y="188512"/>
            <a:ext cx="2898925" cy="40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</a:rPr>
              <a:t>新建广场小品效果图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415" y="2155190"/>
            <a:ext cx="12415520" cy="66427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65" y="5773420"/>
            <a:ext cx="4031615" cy="3024505"/>
          </a:xfrm>
          <a:prstGeom prst="rect">
            <a:avLst/>
          </a:prstGeom>
        </p:spPr>
      </p:pic>
      <p:pic>
        <p:nvPicPr>
          <p:cNvPr id="6" name="图片 5" descr="贸大平面南广场施工平面 2019 2"/>
          <p:cNvPicPr>
            <a:picLocks noChangeAspect="1"/>
          </p:cNvPicPr>
          <p:nvPr/>
        </p:nvPicPr>
        <p:blipFill>
          <a:blip r:embed="rId3">
            <a:lum bright="12000"/>
          </a:blip>
          <a:srcRect l="40650" t="47545" r="37401" b="24537"/>
          <a:stretch>
            <a:fillRect/>
          </a:stretch>
        </p:blipFill>
        <p:spPr>
          <a:xfrm>
            <a:off x="532765" y="2155190"/>
            <a:ext cx="4032250" cy="3557270"/>
          </a:xfrm>
          <a:prstGeom prst="rect">
            <a:avLst/>
          </a:prstGeom>
        </p:spPr>
      </p:pic>
      <p:pic>
        <p:nvPicPr>
          <p:cNvPr id="27" name="Picture 6" descr="H:\1ME\1资料类\栗如\摄像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900000" flipV="1">
            <a:off x="2616835" y="2052320"/>
            <a:ext cx="1283335" cy="11099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" name="文本框 32"/>
          <p:cNvSpPr txBox="1"/>
          <p:nvPr/>
        </p:nvSpPr>
        <p:spPr>
          <a:xfrm>
            <a:off x="533019" y="8931371"/>
            <a:ext cx="245811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现状</a:t>
            </a:r>
            <a:endParaRPr lang="zh-CN" altLang="en-US" sz="1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贸大平面南广场施工平面 2019 2"/>
          <p:cNvPicPr>
            <a:picLocks noChangeAspect="1"/>
          </p:cNvPicPr>
          <p:nvPr/>
        </p:nvPicPr>
        <p:blipFill>
          <a:blip r:embed="rId1">
            <a:lum bright="18000"/>
          </a:blip>
          <a:srcRect l="26892" t="46013" r="44064" b="23727"/>
          <a:stretch>
            <a:fillRect/>
          </a:stretch>
        </p:blipFill>
        <p:spPr>
          <a:xfrm>
            <a:off x="901065" y="5683250"/>
            <a:ext cx="4040505" cy="2973705"/>
          </a:xfrm>
          <a:prstGeom prst="rect">
            <a:avLst/>
          </a:prstGeom>
        </p:spPr>
      </p:pic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14567024" y="9799460"/>
            <a:ext cx="2735079" cy="31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平面布置图   （方案一）</a:t>
            </a:r>
            <a:endParaRPr lang="zh-CN" altLang="en-US" sz="180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0322" y="696558"/>
            <a:ext cx="17281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532765" y="188595"/>
            <a:ext cx="6193790" cy="40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</a:rPr>
              <a:t>其他小品概念图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5" name="图片 4" descr="贸大平面南广场施工平面 2019 2"/>
          <p:cNvPicPr>
            <a:picLocks noChangeAspect="1"/>
          </p:cNvPicPr>
          <p:nvPr/>
        </p:nvPicPr>
        <p:blipFill>
          <a:blip r:embed="rId1">
            <a:lum bright="18000"/>
          </a:blip>
          <a:srcRect l="37161" t="54696" r="38326" b="23047"/>
          <a:stretch>
            <a:fillRect/>
          </a:stretch>
        </p:blipFill>
        <p:spPr>
          <a:xfrm>
            <a:off x="5622925" y="5711190"/>
            <a:ext cx="4592320" cy="2945765"/>
          </a:xfrm>
          <a:prstGeom prst="rect">
            <a:avLst/>
          </a:prstGeom>
        </p:spPr>
      </p:pic>
      <p:pic>
        <p:nvPicPr>
          <p:cNvPr id="8" name="图片 7" descr="8febedccf0f7d4242bc3d6c92ce9310d"/>
          <p:cNvPicPr>
            <a:picLocks noChangeAspect="1"/>
          </p:cNvPicPr>
          <p:nvPr/>
        </p:nvPicPr>
        <p:blipFill>
          <a:blip r:embed="rId2"/>
          <a:srcRect l="17711"/>
          <a:stretch>
            <a:fillRect/>
          </a:stretch>
        </p:blipFill>
        <p:spPr>
          <a:xfrm>
            <a:off x="901065" y="1656080"/>
            <a:ext cx="4818380" cy="3893185"/>
          </a:xfrm>
          <a:prstGeom prst="rect">
            <a:avLst/>
          </a:prstGeom>
        </p:spPr>
      </p:pic>
      <p:pic>
        <p:nvPicPr>
          <p:cNvPr id="13" name="图片 12" descr="E:\2018年陈如鹏\A工作\对外贸易园林\贸易大学园林参考图\862a78ba74e17c24f81ebc0668eef971.jpg862a78ba74e17c24f81ebc0668eef97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30875" y="1656080"/>
            <a:ext cx="5873115" cy="3893820"/>
          </a:xfrm>
          <a:prstGeom prst="rect">
            <a:avLst/>
          </a:prstGeom>
        </p:spPr>
      </p:pic>
      <p:pic>
        <p:nvPicPr>
          <p:cNvPr id="9" name="图片 8" descr="20140524104207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7825" y="1656080"/>
            <a:ext cx="5868035" cy="38925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98245" y="5683250"/>
            <a:ext cx="2506980" cy="3342640"/>
          </a:xfrm>
          <a:prstGeom prst="rect">
            <a:avLst/>
          </a:prstGeom>
        </p:spPr>
      </p:pic>
      <p:pic>
        <p:nvPicPr>
          <p:cNvPr id="11" name="图片 10" descr="贸大平面南广场施工平面 2019 2"/>
          <p:cNvPicPr>
            <a:picLocks noChangeAspect="1"/>
          </p:cNvPicPr>
          <p:nvPr/>
        </p:nvPicPr>
        <p:blipFill>
          <a:blip r:embed="rId1">
            <a:lum bright="24000"/>
          </a:blip>
          <a:srcRect l="63012" t="43199" r="16444" b="29927"/>
          <a:stretch>
            <a:fillRect/>
          </a:stretch>
        </p:blipFill>
        <p:spPr>
          <a:xfrm>
            <a:off x="10537825" y="5728335"/>
            <a:ext cx="3169285" cy="2928620"/>
          </a:xfrm>
          <a:prstGeom prst="rect">
            <a:avLst/>
          </a:prstGeom>
        </p:spPr>
      </p:pic>
      <p:sp>
        <p:nvSpPr>
          <p:cNvPr id="14" name="椭圆 13"/>
          <p:cNvSpPr/>
          <p:nvPr/>
        </p:nvSpPr>
        <p:spPr>
          <a:xfrm>
            <a:off x="2893314" y="6886841"/>
            <a:ext cx="553549" cy="567050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 w="2540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15" name="椭圆 14"/>
          <p:cNvSpPr/>
          <p:nvPr/>
        </p:nvSpPr>
        <p:spPr>
          <a:xfrm>
            <a:off x="7462774" y="6909701"/>
            <a:ext cx="553549" cy="567050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 w="2540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16" name="椭圆 15"/>
          <p:cNvSpPr/>
          <p:nvPr/>
        </p:nvSpPr>
        <p:spPr>
          <a:xfrm>
            <a:off x="12203049" y="6157226"/>
            <a:ext cx="553549" cy="567050"/>
          </a:xfrm>
          <a:prstGeom prst="ellipse">
            <a:avLst/>
          </a:prstGeom>
          <a:solidFill>
            <a:schemeClr val="accent6">
              <a:lumMod val="75000"/>
              <a:alpha val="39000"/>
            </a:schemeClr>
          </a:solidFill>
          <a:ln w="2540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29" name="文本框 28"/>
          <p:cNvSpPr txBox="1"/>
          <p:nvPr/>
        </p:nvSpPr>
        <p:spPr>
          <a:xfrm>
            <a:off x="11956034" y="8733251"/>
            <a:ext cx="245811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现有磨盘改造利用</a:t>
            </a:r>
            <a:endParaRPr lang="zh-CN" altLang="en-US" sz="1700"/>
          </a:p>
        </p:txBody>
      </p:sp>
      <p:sp>
        <p:nvSpPr>
          <p:cNvPr id="30" name="文本框 29"/>
          <p:cNvSpPr txBox="1"/>
          <p:nvPr/>
        </p:nvSpPr>
        <p:spPr>
          <a:xfrm>
            <a:off x="901319" y="1190086"/>
            <a:ext cx="245811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意向图片</a:t>
            </a:r>
            <a:endParaRPr lang="zh-CN" altLang="en-US" sz="1700"/>
          </a:p>
        </p:txBody>
      </p:sp>
      <p:sp>
        <p:nvSpPr>
          <p:cNvPr id="32" name="文本框 31"/>
          <p:cNvSpPr txBox="1"/>
          <p:nvPr/>
        </p:nvSpPr>
        <p:spPr>
          <a:xfrm>
            <a:off x="5731129" y="1190086"/>
            <a:ext cx="245811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意向图片</a:t>
            </a:r>
            <a:endParaRPr lang="zh-CN" altLang="en-US" sz="1700"/>
          </a:p>
        </p:txBody>
      </p:sp>
      <p:sp>
        <p:nvSpPr>
          <p:cNvPr id="34" name="文本框 33"/>
          <p:cNvSpPr txBox="1"/>
          <p:nvPr/>
        </p:nvSpPr>
        <p:spPr>
          <a:xfrm>
            <a:off x="10538079" y="1190086"/>
            <a:ext cx="245811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意向图片</a:t>
            </a:r>
            <a:endParaRPr lang="zh-CN" altLang="en-US" sz="17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14567024" y="9799460"/>
            <a:ext cx="2735079" cy="31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平面布置图   （方案一）</a:t>
            </a:r>
            <a:endParaRPr lang="zh-CN" altLang="en-US" sz="180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0322" y="696558"/>
            <a:ext cx="17281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45770" y="957580"/>
            <a:ext cx="94081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latin typeface="仿宋" panose="02010609060101010101" charset="-122"/>
                <a:ea typeface="仿宋" panose="02010609060101010101" charset="-122"/>
              </a:rPr>
              <a:t>   </a:t>
            </a:r>
            <a:r>
              <a:rPr lang="zh-CN" altLang="en-US" sz="2200">
                <a:latin typeface="仿宋" panose="02010609060101010101" charset="-122"/>
                <a:ea typeface="仿宋" panose="02010609060101010101" charset="-122"/>
              </a:rPr>
              <a:t>对现有建筑外表进行翻新整改，墙围植景观竹，新建围墙与休闲广场隔开，从西侧开门，避免直冲宁远楼。</a:t>
            </a:r>
            <a:endParaRPr lang="zh-CN" altLang="en-US" sz="220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86775" y="2646045"/>
            <a:ext cx="4266565" cy="541083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9695" y="2646045"/>
            <a:ext cx="4053205" cy="5418455"/>
          </a:xfrm>
          <a:prstGeom prst="rect">
            <a:avLst/>
          </a:prstGeom>
        </p:spPr>
      </p:pic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532765" y="188595"/>
            <a:ext cx="6193790" cy="40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</a:rPr>
              <a:t>原有建筑外墙翻新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405" y="2646045"/>
            <a:ext cx="4057015" cy="5410200"/>
          </a:xfrm>
          <a:prstGeom prst="rect">
            <a:avLst/>
          </a:prstGeom>
        </p:spPr>
      </p:pic>
      <p:pic>
        <p:nvPicPr>
          <p:cNvPr id="4" name="图片 3" descr="贸大平面南广场施工平面 2019 2"/>
          <p:cNvPicPr>
            <a:picLocks noChangeAspect="1"/>
          </p:cNvPicPr>
          <p:nvPr/>
        </p:nvPicPr>
        <p:blipFill>
          <a:blip r:embed="rId4">
            <a:lum bright="18000"/>
          </a:blip>
          <a:srcRect l="57051" t="46315" r="26988" b="17712"/>
          <a:stretch>
            <a:fillRect/>
          </a:stretch>
        </p:blipFill>
        <p:spPr>
          <a:xfrm>
            <a:off x="872490" y="2641600"/>
            <a:ext cx="3401060" cy="541528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513840" y="5447030"/>
            <a:ext cx="2336800" cy="470535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33" name="文本框 32"/>
          <p:cNvSpPr txBox="1"/>
          <p:nvPr/>
        </p:nvSpPr>
        <p:spPr>
          <a:xfrm>
            <a:off x="4383659" y="2177511"/>
            <a:ext cx="245811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现状</a:t>
            </a:r>
            <a:endParaRPr lang="zh-CN" altLang="en-US" sz="1700"/>
          </a:p>
        </p:txBody>
      </p:sp>
      <p:sp>
        <p:nvSpPr>
          <p:cNvPr id="11" name="文本框 10"/>
          <p:cNvSpPr txBox="1"/>
          <p:nvPr/>
        </p:nvSpPr>
        <p:spPr>
          <a:xfrm>
            <a:off x="8487029" y="2177511"/>
            <a:ext cx="245811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意向</a:t>
            </a:r>
            <a:endParaRPr lang="zh-CN" altLang="en-US" sz="1700"/>
          </a:p>
        </p:txBody>
      </p:sp>
      <p:sp>
        <p:nvSpPr>
          <p:cNvPr id="12" name="文本框 11"/>
          <p:cNvSpPr txBox="1"/>
          <p:nvPr/>
        </p:nvSpPr>
        <p:spPr>
          <a:xfrm>
            <a:off x="12753594" y="2177511"/>
            <a:ext cx="245811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意向</a:t>
            </a:r>
            <a:endParaRPr lang="zh-CN" altLang="en-US" sz="17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sdsadasda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45775" y="1204595"/>
            <a:ext cx="5787390" cy="869315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-46353" y="911188"/>
            <a:ext cx="17281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30530" y="1082040"/>
            <a:ext cx="735711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latin typeface="仿宋" panose="02010609060101010101" charset="-122"/>
                <a:ea typeface="仿宋" panose="02010609060101010101" charset="-122"/>
              </a:rPr>
              <a:t>原有景石不动，将左侧竹子移植景石后。</a:t>
            </a:r>
            <a:endParaRPr lang="zh-CN" altLang="en-US" sz="2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487045" y="373380"/>
            <a:ext cx="6193790" cy="40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</a:rPr>
              <a:t>静园原竹移植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3" name="图片 2" descr="贸大平面南广场施工平面 2019 2"/>
          <p:cNvPicPr>
            <a:picLocks noChangeAspect="1"/>
          </p:cNvPicPr>
          <p:nvPr/>
        </p:nvPicPr>
        <p:blipFill>
          <a:blip r:embed="rId2">
            <a:lum bright="18000"/>
          </a:blip>
          <a:srcRect l="26892" t="8871" r="27020" b="43396"/>
          <a:stretch>
            <a:fillRect/>
          </a:stretch>
        </p:blipFill>
        <p:spPr>
          <a:xfrm>
            <a:off x="430530" y="2439670"/>
            <a:ext cx="9127490" cy="667766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198620" y="4505960"/>
            <a:ext cx="1782445" cy="301625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sp>
        <p:nvSpPr>
          <p:cNvPr id="5" name="矩形 4"/>
          <p:cNvSpPr/>
          <p:nvPr/>
        </p:nvSpPr>
        <p:spPr>
          <a:xfrm>
            <a:off x="3738245" y="3958590"/>
            <a:ext cx="394335" cy="547370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 w="31750" cmpd="sng">
            <a:solidFill>
              <a:srgbClr val="CC33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0"/>
          </a:p>
        </p:txBody>
      </p:sp>
      <p:cxnSp>
        <p:nvCxnSpPr>
          <p:cNvPr id="6" name="肘形连接符 5"/>
          <p:cNvCxnSpPr/>
          <p:nvPr/>
        </p:nvCxnSpPr>
        <p:spPr>
          <a:xfrm rot="16200000" flipH="1">
            <a:off x="3998595" y="3957955"/>
            <a:ext cx="633095" cy="462280"/>
          </a:xfrm>
          <a:prstGeom prst="bentConnector3">
            <a:avLst>
              <a:gd name="adj1" fmla="val -37663"/>
            </a:avLst>
          </a:prstGeom>
          <a:ln w="15875" cmpd="sng">
            <a:solidFill>
              <a:srgbClr val="C0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14567024" y="9799460"/>
            <a:ext cx="2735079" cy="31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</a:rPr>
              <a:t>平面布置图   （方案一）</a:t>
            </a:r>
            <a:endParaRPr lang="zh-CN" altLang="en-US" sz="1800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0322" y="696558"/>
            <a:ext cx="17281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圆角矩形 2"/>
          <p:cNvSpPr/>
          <p:nvPr/>
        </p:nvSpPr>
        <p:spPr>
          <a:xfrm>
            <a:off x="13116560" y="8131810"/>
            <a:ext cx="539750" cy="36512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月季"/>
          <p:cNvPicPr>
            <a:picLocks noChangeAspect="1"/>
          </p:cNvPicPr>
          <p:nvPr/>
        </p:nvPicPr>
        <p:blipFill>
          <a:blip r:embed="rId1"/>
          <a:srcRect r="1890"/>
          <a:stretch>
            <a:fillRect/>
          </a:stretch>
        </p:blipFill>
        <p:spPr>
          <a:xfrm>
            <a:off x="1205230" y="5538470"/>
            <a:ext cx="5713095" cy="3277870"/>
          </a:xfrm>
          <a:prstGeom prst="rect">
            <a:avLst/>
          </a:prstGeom>
        </p:spPr>
      </p:pic>
      <p:pic>
        <p:nvPicPr>
          <p:cNvPr id="4" name="图片 3" descr="u=1967331044,3783795516&amp;fm=11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060" y="5538470"/>
            <a:ext cx="4495800" cy="3291205"/>
          </a:xfrm>
          <a:prstGeom prst="rect">
            <a:avLst/>
          </a:prstGeom>
        </p:spPr>
      </p:pic>
      <p:pic>
        <p:nvPicPr>
          <p:cNvPr id="5" name="图片 4" descr="冬青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7270" y="1883410"/>
            <a:ext cx="4711700" cy="2959735"/>
          </a:xfrm>
          <a:prstGeom prst="rect">
            <a:avLst/>
          </a:prstGeom>
        </p:spPr>
      </p:pic>
      <p:pic>
        <p:nvPicPr>
          <p:cNvPr id="6" name="图片 5" descr="海棠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2865" y="5538470"/>
            <a:ext cx="4396105" cy="3301365"/>
          </a:xfrm>
          <a:prstGeom prst="rect">
            <a:avLst/>
          </a:prstGeom>
        </p:spPr>
      </p:pic>
      <p:pic>
        <p:nvPicPr>
          <p:cNvPr id="11" name="图片 10" descr="崂峪苔草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230" y="1883410"/>
            <a:ext cx="5712460" cy="2959735"/>
          </a:xfrm>
          <a:prstGeom prst="rect">
            <a:avLst/>
          </a:prstGeom>
        </p:spPr>
      </p:pic>
      <p:pic>
        <p:nvPicPr>
          <p:cNvPr id="13" name="图片 12" descr="麦冬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7060" y="1883410"/>
            <a:ext cx="4180205" cy="2959735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3288665" y="1392555"/>
            <a:ext cx="227520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latin typeface="仿宋" panose="02010609060101010101" charset="-122"/>
                <a:ea typeface="仿宋" panose="02010609060101010101" charset="-122"/>
              </a:rPr>
              <a:t>崂峪苔草</a:t>
            </a:r>
            <a:endParaRPr lang="zh-CN" altLang="en-US" sz="2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030845" y="1392555"/>
            <a:ext cx="227520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200">
                <a:latin typeface="仿宋" panose="02010609060101010101" charset="-122"/>
                <a:ea typeface="仿宋" panose="02010609060101010101" charset="-122"/>
              </a:rPr>
              <a:t>麦冬（备选）</a:t>
            </a:r>
            <a:endParaRPr lang="zh-CN" altLang="en-US" sz="2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802235" y="1392555"/>
            <a:ext cx="227520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200">
                <a:latin typeface="仿宋" panose="02010609060101010101" charset="-122"/>
                <a:ea typeface="仿宋" panose="02010609060101010101" charset="-122"/>
              </a:rPr>
              <a:t>冬青卫矛</a:t>
            </a:r>
            <a:endParaRPr lang="zh-CN" altLang="en-US" sz="2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288665" y="5063490"/>
            <a:ext cx="227520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200">
                <a:latin typeface="仿宋" panose="02010609060101010101" charset="-122"/>
                <a:ea typeface="仿宋" panose="02010609060101010101" charset="-122"/>
              </a:rPr>
              <a:t>粉扇月季</a:t>
            </a:r>
            <a:endParaRPr lang="zh-CN" altLang="en-US" sz="2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030845" y="5033010"/>
            <a:ext cx="227520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200">
                <a:latin typeface="仿宋" panose="02010609060101010101" charset="-122"/>
                <a:ea typeface="仿宋" panose="02010609060101010101" charset="-122"/>
              </a:rPr>
              <a:t>大叶黄杨球</a:t>
            </a:r>
            <a:endParaRPr lang="zh-CN" altLang="en-US" sz="2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234670" y="5010785"/>
            <a:ext cx="227520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200">
                <a:latin typeface="仿宋" panose="02010609060101010101" charset="-122"/>
                <a:ea typeface="仿宋" panose="02010609060101010101" charset="-122"/>
              </a:rPr>
              <a:t>海棠</a:t>
            </a:r>
            <a:endParaRPr lang="zh-CN" altLang="en-US" sz="2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8" name="文本框 5"/>
          <p:cNvSpPr txBox="1">
            <a:spLocks noChangeArrowheads="1"/>
          </p:cNvSpPr>
          <p:nvPr/>
        </p:nvSpPr>
        <p:spPr bwMode="auto">
          <a:xfrm>
            <a:off x="487045" y="281940"/>
            <a:ext cx="6193790" cy="40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0581" tIns="20291" rIns="40581" bIns="2029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1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0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8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</a:rPr>
              <a:t>植物参照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" name="文本框 23"/>
          <p:cNvSpPr txBox="1"/>
          <p:nvPr/>
        </p:nvSpPr>
        <p:spPr>
          <a:xfrm>
            <a:off x="6313805" y="4236085"/>
            <a:ext cx="14311630" cy="4400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995170">
              <a:lnSpc>
                <a:spcPct val="120000"/>
              </a:lnSpc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90" b="1" kern="1200" cap="all" spc="0" normalizeH="0" baseline="0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21508" name="文本框 1"/>
          <p:cNvSpPr txBox="1"/>
          <p:nvPr/>
        </p:nvSpPr>
        <p:spPr>
          <a:xfrm>
            <a:off x="7523480" y="4667250"/>
            <a:ext cx="11724005" cy="47561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95" b="1" dirty="0">
                <a:solidFill>
                  <a:srgbClr val="26595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谢谢观赏</a:t>
            </a:r>
            <a:endParaRPr lang="zh-CN" altLang="en-US" sz="2495" b="1" dirty="0">
              <a:solidFill>
                <a:srgbClr val="26595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V="1">
            <a:off x="44450" y="4944110"/>
            <a:ext cx="7270750" cy="381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9029700" y="4949190"/>
            <a:ext cx="7914640" cy="1397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CATEGORY" val="custom"/>
  <p:tag name="KSO_WM_TEMPLATE_INDEX" val="20187308"/>
  <p:tag name="KSO_WM_TAG_VERSION" val="1.0"/>
  <p:tag name="KSO_WM_UNIT_TYPE" val="a"/>
  <p:tag name="KSO_WM_UNIT_INDEX" val="1"/>
  <p:tag name="KSO_WM_UNIT_ID" val="custom20187308_1*a*1"/>
  <p:tag name="KSO_WM_UNIT_LAYERLEVEL" val="1"/>
  <p:tag name="KSO_WM_UNIT_VALUE" val="13"/>
  <p:tag name="KSO_WM_UNIT_ISCONTENTSTITLE" val="0"/>
  <p:tag name="KSO_WM_UNIT_HIGHLIGHT" val="0"/>
  <p:tag name="KSO_WM_UNIT_COMPATIBLE" val="0"/>
  <p:tag name="KSO_WM_UNIT_CLEAR" val="0"/>
  <p:tag name="KSO_WM_BEAUTIFY_FLAG" val="#wm#"/>
  <p:tag name="KSO_WM_UNIT_PRESET_TEXT" val="空白演示"/>
</p:tagLst>
</file>

<file path=ppt/tags/tag2.xml><?xml version="1.0" encoding="utf-8"?>
<p:tagLst xmlns:p="http://schemas.openxmlformats.org/presentationml/2006/main">
  <p:tag name="KSO_WM_TEMPLATE_CATEGORY" val="custom"/>
  <p:tag name="KSO_WM_TEMPLATE_INDEX" val="20187308"/>
  <p:tag name="KSO_WM_TAG_VERSION" val="1.0"/>
  <p:tag name="KSO_WM_UNIT_TYPE" val="b"/>
  <p:tag name="KSO_WM_UNIT_INDEX" val="1"/>
  <p:tag name="KSO_WM_UNIT_ID" val="custom20187308_1*b*1"/>
  <p:tag name="KSO_WM_UNIT_LAYERLEVEL" val="1"/>
  <p:tag name="KSO_WM_UNIT_VALUE" val="156"/>
  <p:tag name="KSO_WM_UNIT_ISCONTENTSTITLE" val="0"/>
  <p:tag name="KSO_WM_UNIT_HIGHLIGHT" val="0"/>
  <p:tag name="KSO_WM_UNIT_COMPATIBLE" val="0"/>
  <p:tag name="KSO_WM_UNIT_CLEAR" val="0"/>
  <p:tag name="KSO_WM_BEAUTIFY_FLAG" val="#wm#"/>
  <p:tag name="KSO_WM_UNIT_PRESET_TEXT" val="Speaker name and title here"/>
</p:tagLst>
</file>

<file path=ppt/tags/tag3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  <p:tag name="KSO_WM_SLIDE_MODEL_TYPE" val="cover"/>
</p:tagLst>
</file>

<file path=ppt/theme/theme1.xml><?xml version="1.0" encoding="utf-8"?>
<a:theme xmlns:a="http://schemas.openxmlformats.org/drawingml/2006/main" name="主题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lang="zh-CN" altLang="en-US" sz="2800">
            <a:solidFill>
              <a:schemeClr val="tx1"/>
            </a:solidFill>
            <a:latin typeface="华文楷体" panose="02010600040101010101" charset="-122"/>
            <a:ea typeface="华文楷体" panose="02010600040101010101" charset="-122"/>
            <a:sym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1058</Words>
  <Application>WPS 演示</Application>
  <PresentationFormat>自定义</PresentationFormat>
  <Paragraphs>192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Calibri</vt:lpstr>
      <vt:lpstr>华文楷体</vt:lpstr>
      <vt:lpstr>微软雅黑</vt:lpstr>
      <vt:lpstr>Helvetica</vt:lpstr>
      <vt:lpstr>幼圆</vt:lpstr>
      <vt:lpstr>Arial Unicode MS</vt:lpstr>
      <vt:lpstr>仿宋</vt:lpstr>
      <vt:lpstr>黑体</vt:lpstr>
      <vt:lpstr>主题1</vt:lpstr>
      <vt:lpstr>PowerPoint 演示文稿</vt:lpstr>
      <vt:lpstr>PowerPoint 演示文稿</vt:lpstr>
      <vt:lpstr>PowerPoint 演示文稿</vt:lpstr>
      <vt:lpstr>空白演示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JF003</dc:creator>
  <cp:lastModifiedBy>Administrator</cp:lastModifiedBy>
  <cp:revision>311</cp:revision>
  <dcterms:created xsi:type="dcterms:W3CDTF">2016-12-26T07:09:00Z</dcterms:created>
  <dcterms:modified xsi:type="dcterms:W3CDTF">2019-02-20T10:49:27Z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2052-11.1.0.8389</vt:lpwstr>
  </property>
  <property fmtid="{D5CDD505-2E9C-101B-9397-08002B2CF9AE}" pid="3" name="KSORubyTemplateID">
    <vt:lpwstr>13</vt:lpwstr>
  </property>
</Properties>
</file>